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5.xml" ContentType="application/vnd.openxmlformats-officedocument.theme+xml"/>
  <Override PartName="/ppt/slideLayouts/slideLayout22.xml" ContentType="application/vnd.openxmlformats-officedocument.presentationml.slideLayout+xml"/>
  <Override PartName="/ppt/theme/theme16.xml" ContentType="application/vnd.openxmlformats-officedocument.theme+xml"/>
  <Override PartName="/ppt/slideLayouts/slideLayout23.xml" ContentType="application/vnd.openxmlformats-officedocument.presentationml.slideLayout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  <p:sldMasterId id="2147483670" r:id="rId12"/>
    <p:sldMasterId id="2147483672" r:id="rId13"/>
    <p:sldMasterId id="2147483674" r:id="rId14"/>
    <p:sldMasterId id="2147483676" r:id="rId15"/>
    <p:sldMasterId id="2147483684" r:id="rId16"/>
    <p:sldMasterId id="2147483686" r:id="rId17"/>
  </p:sld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4BEA42C-C08B-423E-9E04-3FA6B593D0C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0"/>
          </p:nvPr>
        </p:nvSpPr>
        <p:spPr/>
        <p:txBody>
          <a:bodyPr/>
          <a:lstStyle/>
          <a:p>
            <a:fld id="{5BE99F7C-15F5-47CC-94F5-B15906FBC17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2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lstStyle/>
          <a:p>
            <a:fld id="{9CDB51CA-95B9-43EF-A211-A004F5837E9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6"/>
          </p:nvPr>
        </p:nvSpPr>
        <p:spPr/>
        <p:txBody>
          <a:bodyPr/>
          <a:lstStyle/>
          <a:p>
            <a:fld id="{AF98F717-EB65-422A-B58E-81C951F8E7F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9"/>
          </p:nvPr>
        </p:nvSpPr>
        <p:spPr/>
        <p:txBody>
          <a:bodyPr/>
          <a:lstStyle/>
          <a:p>
            <a:fld id="{D07E92BB-D501-4458-A326-DD816D4A40C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2"/>
          </p:nvPr>
        </p:nvSpPr>
        <p:spPr/>
        <p:txBody>
          <a:bodyPr/>
          <a:lstStyle/>
          <a:p>
            <a:fld id="{257C7BCA-6BC2-4E17-8E09-3CE05E9866C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CC76ECC7-FD92-4C37-B20C-E1BBE706380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0A21ECB0-A5EC-4494-A81C-8AE9501720AE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9191D257-4082-44F7-A77A-273EFADDEC1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A4B0B9F3-031D-4B35-AD09-507F5519337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42737C6A-DAA6-4E9C-9CFE-573678FEC7C4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ADAEFEB-3067-4E41-B74B-3B8C5F2AB1D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3AC2148F-48F9-4B36-BBA6-C8F363BCE4D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AAAD401D-A306-42E7-B590-10857EA0A47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8"/>
          </p:nvPr>
        </p:nvSpPr>
        <p:spPr/>
        <p:txBody>
          <a:bodyPr/>
          <a:lstStyle/>
          <a:p>
            <a:fld id="{59012755-F8E0-4336-B22F-7CF9F4B9EC3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1"/>
          </p:nvPr>
        </p:nvSpPr>
        <p:spPr/>
        <p:txBody>
          <a:bodyPr/>
          <a:lstStyle/>
          <a:p>
            <a:fld id="{3FE4362D-E3F7-4E70-8F9E-D7F14E44688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3DFAA5C-FF8C-4A99-B1FC-DA84F3D2BF5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768EC3B-4E41-4FB6-8A13-548E80AB97D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00FC18C3-B1C4-483D-84DD-67C9C04F488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E1EA4CB4-9B72-4673-B2F0-27914C5267E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fld id="{3CA52906-14A7-4527-8216-040A029AD5B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4"/>
          </p:nvPr>
        </p:nvSpPr>
        <p:spPr/>
        <p:txBody>
          <a:bodyPr/>
          <a:lstStyle/>
          <a:p>
            <a:fld id="{EC6AC40B-C762-4D40-AEDE-2C88DDB1C78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F374FD34-413F-4707-8013-1F6EE8CC51F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Picture 6" descr="HD-ShadowLong.png"/>
          <p:cNvPicPr/>
          <p:nvPr/>
        </p:nvPicPr>
        <p:blipFill>
          <a:blip r:embed="rId4"/>
          <a:stretch/>
        </p:blipFill>
        <p:spPr>
          <a:xfrm>
            <a:off x="0" y="4242960"/>
            <a:ext cx="8967600" cy="275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" name="Picture 7" descr="HD-ShadowShort.png"/>
          <p:cNvPicPr/>
          <p:nvPr/>
        </p:nvPicPr>
        <p:blipFill>
          <a:blip r:embed="rId5"/>
          <a:stretch/>
        </p:blipFill>
        <p:spPr>
          <a:xfrm>
            <a:off x="9111600" y="4243680"/>
            <a:ext cx="3076920" cy="276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Rectangle 8"/>
          <p:cNvSpPr/>
          <p:nvPr/>
        </p:nvSpPr>
        <p:spPr>
          <a:xfrm>
            <a:off x="0" y="2590200"/>
            <a:ext cx="8967600" cy="165996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Rectangle 9"/>
          <p:cNvSpPr/>
          <p:nvPr/>
        </p:nvSpPr>
        <p:spPr>
          <a:xfrm>
            <a:off x="9111600" y="2590200"/>
            <a:ext cx="3076920" cy="1659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0400" y="2733840"/>
            <a:ext cx="8143920" cy="1372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r" defTabSz="914400">
              <a:lnSpc>
                <a:spcPct val="90000"/>
              </a:lnSpc>
              <a:buNone/>
            </a:pPr>
            <a:r>
              <a:rPr lang="ru-RU" sz="5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5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ftr" idx="2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8" name="PlaceHolder 4"/>
          <p:cNvSpPr>
            <a:spLocks noGrp="1"/>
          </p:cNvSpPr>
          <p:nvPr>
            <p:ph type="sldNum" idx="3"/>
          </p:nvPr>
        </p:nvSpPr>
        <p:spPr>
          <a:xfrm>
            <a:off x="9255240" y="2750400"/>
            <a:ext cx="1171440" cy="1356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D7C76554-C85A-425A-A1C2-47CEA1FD6B8A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chemeClr val="lt1"/>
                </a:solidFill>
                <a:uFillTx/>
                <a:latin typeface="Trebuchet MS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Седьмой уровень структуры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8" name="Picture 14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9" name="Picture 15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" name="Rectangle 16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1" name="Rectangle 17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80400" y="2336760"/>
            <a:ext cx="9613440" cy="35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dt" idx="28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ftr" idx="29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16" name="PlaceHolder 5"/>
          <p:cNvSpPr>
            <a:spLocks noGrp="1"/>
          </p:cNvSpPr>
          <p:nvPr>
            <p:ph type="sldNum" idx="30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38E9EE14-CFC5-46CA-81AF-7B6EC13F0224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0" name="Picture 6" descr="HD-ShadowLong.png"/>
          <p:cNvPicPr/>
          <p:nvPr/>
        </p:nvPicPr>
        <p:blipFill>
          <a:blip r:embed="rId4"/>
          <a:stretch/>
        </p:blipFill>
        <p:spPr>
          <a:xfrm>
            <a:off x="0" y="40870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1" name="Picture 7" descr="HD-ShadowShort.png"/>
          <p:cNvPicPr/>
          <p:nvPr/>
        </p:nvPicPr>
        <p:blipFill>
          <a:blip r:embed="rId5"/>
          <a:stretch/>
        </p:blipFill>
        <p:spPr>
          <a:xfrm>
            <a:off x="10585800" y="408780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" name="Rectangle 8"/>
          <p:cNvSpPr/>
          <p:nvPr/>
        </p:nvSpPr>
        <p:spPr>
          <a:xfrm>
            <a:off x="0" y="27262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23" name="Rectangle 9"/>
          <p:cNvSpPr/>
          <p:nvPr/>
        </p:nvSpPr>
        <p:spPr>
          <a:xfrm>
            <a:off x="10585800" y="27262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80400" y="2869920"/>
            <a:ext cx="961344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algn="r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80400" y="4232160"/>
            <a:ext cx="9613440" cy="1703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0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Образец текста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dt" idx="31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ftr" idx="32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28" name="PlaceHolder 5"/>
          <p:cNvSpPr>
            <a:spLocks noGrp="1"/>
          </p:cNvSpPr>
          <p:nvPr>
            <p:ph type="sldNum" idx="33"/>
          </p:nvPr>
        </p:nvSpPr>
        <p:spPr>
          <a:xfrm>
            <a:off x="10729440" y="28699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3F311B21-04CB-4E1F-A845-08AB27CCDB9F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0" name="Picture 7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1" name="Picture 8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" name="Rectangle 9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33" name="Rectangle 10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80400" y="2336760"/>
            <a:ext cx="4698000" cy="35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594040" y="2336760"/>
            <a:ext cx="4699800" cy="35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dt" idx="34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ftr" idx="35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39" name="PlaceHolder 6"/>
          <p:cNvSpPr>
            <a:spLocks noGrp="1"/>
          </p:cNvSpPr>
          <p:nvPr>
            <p:ph type="sldNum" idx="36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26D63BB5-7235-4ED7-BE19-6880E4EFD442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4" name="Picture 9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5" name="Picture 10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" name="Rectangle 11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7" name="Rectangle 12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906480" y="2336760"/>
            <a:ext cx="4471920" cy="69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680400" y="3030120"/>
            <a:ext cx="4698000" cy="2905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body"/>
          </p:nvPr>
        </p:nvSpPr>
        <p:spPr>
          <a:xfrm>
            <a:off x="5820120" y="2336760"/>
            <a:ext cx="4473720" cy="691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52" name="PlaceHolder 5"/>
          <p:cNvSpPr>
            <a:spLocks noGrp="1"/>
          </p:cNvSpPr>
          <p:nvPr>
            <p:ph type="body"/>
          </p:nvPr>
        </p:nvSpPr>
        <p:spPr>
          <a:xfrm>
            <a:off x="5594040" y="3030120"/>
            <a:ext cx="4699800" cy="2905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53" name="PlaceHolder 6"/>
          <p:cNvSpPr>
            <a:spLocks noGrp="1"/>
          </p:cNvSpPr>
          <p:nvPr>
            <p:ph type="dt" idx="37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54" name="PlaceHolder 7"/>
          <p:cNvSpPr>
            <a:spLocks noGrp="1"/>
          </p:cNvSpPr>
          <p:nvPr>
            <p:ph type="ftr" idx="38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55" name="PlaceHolder 8"/>
          <p:cNvSpPr>
            <a:spLocks noGrp="1"/>
          </p:cNvSpPr>
          <p:nvPr>
            <p:ph type="sldNum" idx="39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84B45D10-EBEB-4E3B-A6BD-1B1C6E53377E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7" name="Picture 5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8" name="Picture 6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" name="Rectangle 7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60" name="Rectangle 8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dt" idx="40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ftr" idx="41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64" name="PlaceHolder 4"/>
          <p:cNvSpPr>
            <a:spLocks noGrp="1"/>
          </p:cNvSpPr>
          <p:nvPr>
            <p:ph type="sldNum" idx="42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86D6C4CD-C3D1-49F6-A214-322E814668EE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6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chemeClr val="lt1"/>
                </a:solidFill>
                <a:uFillTx/>
                <a:latin typeface="Trebuchet MS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Седьмой уровень структуры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6" descr="hashOverlay-FullResolve.png"/>
          <p:cNvPicPr/>
          <p:nvPr/>
        </p:nvPicPr>
        <p:blipFill>
          <a:blip r:embed="rId9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8" name="Picture 4" descr="HD-ShadowShort.png"/>
          <p:cNvPicPr/>
          <p:nvPr/>
        </p:nvPicPr>
        <p:blipFill>
          <a:blip r:embed="rId10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Rectangle 5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" name="PlaceHolder 1"/>
          <p:cNvSpPr>
            <a:spLocks noGrp="1"/>
          </p:cNvSpPr>
          <p:nvPr>
            <p:ph type="dt" idx="43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ftr" idx="44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72" name="PlaceHolder 3"/>
          <p:cNvSpPr>
            <a:spLocks noGrp="1"/>
          </p:cNvSpPr>
          <p:nvPr>
            <p:ph type="sldNum" idx="45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D76DF590-BE59-4C7B-8C87-E6D5DB37D76B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u="none" strike="noStrike">
                <a:solidFill>
                  <a:schemeClr val="lt1"/>
                </a:solidFill>
                <a:uFillTx/>
                <a:latin typeface="Trebuchet MS"/>
              </a:rPr>
              <a:t>Для правки текста заглавия щёлкните мышью</a:t>
            </a:r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chemeClr val="lt1"/>
                </a:solidFill>
                <a:uFillTx/>
                <a:latin typeface="Trebuchet MS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lt1"/>
                </a:solidFill>
                <a:uFillTx/>
                <a:latin typeface="Trebuchet MS"/>
              </a:rPr>
              <a:t>Седьмой уровень структуры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4" name="Picture 7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5" name="Picture 8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6" name="Rectangle 9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7" name="Rectangle 10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685760" y="2336760"/>
            <a:ext cx="5608080" cy="35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680400" y="2336760"/>
            <a:ext cx="3789720" cy="35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dt" idx="46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92" name="PlaceHolder 5"/>
          <p:cNvSpPr>
            <a:spLocks noGrp="1"/>
          </p:cNvSpPr>
          <p:nvPr>
            <p:ph type="ftr" idx="47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93" name="PlaceHolder 6"/>
          <p:cNvSpPr>
            <a:spLocks noGrp="1"/>
          </p:cNvSpPr>
          <p:nvPr>
            <p:ph type="sldNum" idx="48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DACB26E4-4803-4AE2-99E2-8708A1985729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5" name="Picture 7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6" name="Picture 8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" name="Rectangle 9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8" name="Rectangle 10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4868280" y="2336760"/>
            <a:ext cx="5425560" cy="3598920"/>
          </a:xfrm>
          <a:prstGeom prst="rect">
            <a:avLst/>
          </a:prstGeom>
          <a:noFill/>
          <a:ln w="0">
            <a:noFill/>
          </a:ln>
          <a:effectLst>
            <a:outerShdw blurRad="76320" dist="63332" dir="5047642" rotWithShape="0">
              <a:srgbClr val="000000">
                <a:alpha val="41000"/>
              </a:srgbClr>
            </a:outerShdw>
          </a:effectLst>
        </p:spPr>
        <p:txBody>
          <a:bodyPr lIns="90000" tIns="45000" rIns="90000" bIns="45000" anchor="t">
            <a:noAutofit/>
          </a:bodyPr>
          <a:lstStyle/>
          <a:p>
            <a:pPr indent="0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Вставка рисунка</a:t>
            </a:r>
            <a:endParaRPr lang="en-US" sz="32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680400" y="2336760"/>
            <a:ext cx="3875760" cy="3598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 type="dt" idx="49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203" name="PlaceHolder 5"/>
          <p:cNvSpPr>
            <a:spLocks noGrp="1"/>
          </p:cNvSpPr>
          <p:nvPr>
            <p:ph type="ftr" idx="50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204" name="PlaceHolder 6"/>
          <p:cNvSpPr>
            <a:spLocks noGrp="1"/>
          </p:cNvSpPr>
          <p:nvPr>
            <p:ph type="sldNum" idx="51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60862472-1D0F-4DFD-82D8-C8D596AA911C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" name="Picture 7" descr="HD-ShadowLong.png"/>
          <p:cNvPicPr/>
          <p:nvPr/>
        </p:nvPicPr>
        <p:blipFill>
          <a:blip r:embed="rId4"/>
          <a:stretch/>
        </p:blipFill>
        <p:spPr>
          <a:xfrm>
            <a:off x="0" y="59284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" name="Picture 8" descr="HD-ShadowShort.png"/>
          <p:cNvPicPr/>
          <p:nvPr/>
        </p:nvPicPr>
        <p:blipFill>
          <a:blip r:embed="rId5"/>
          <a:stretch/>
        </p:blipFill>
        <p:spPr>
          <a:xfrm>
            <a:off x="10585800" y="59295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" name="Rectangle 9"/>
          <p:cNvSpPr/>
          <p:nvPr/>
        </p:nvSpPr>
        <p:spPr>
          <a:xfrm>
            <a:off x="0" y="456804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10585800" y="456804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80400" y="4711680"/>
            <a:ext cx="9613440" cy="452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80400" y="609480"/>
            <a:ext cx="9613440" cy="3589200"/>
          </a:xfrm>
          <a:prstGeom prst="rect">
            <a:avLst/>
          </a:prstGeom>
          <a:noFill/>
          <a:ln w="0">
            <a:noFill/>
          </a:ln>
          <a:effectLst>
            <a:outerShdw blurRad="76320" dist="63332" dir="5047642" rotWithShape="0">
              <a:srgbClr val="000000">
                <a:alpha val="41000"/>
              </a:srgbClr>
            </a:outerShdw>
          </a:effectLst>
        </p:spPr>
        <p:txBody>
          <a:bodyPr lIns="90000" tIns="45000" rIns="90000" bIns="45000" anchor="t">
            <a:noAutofit/>
          </a:bodyPr>
          <a:lstStyle/>
          <a:p>
            <a:pPr indent="0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Вставка рисунка</a:t>
            </a:r>
            <a:endParaRPr lang="en-US" sz="32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80400" y="5169600"/>
            <a:ext cx="9613440" cy="622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dt" idx="4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ftr" idx="5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22" name="PlaceHolder 6"/>
          <p:cNvSpPr>
            <a:spLocks noGrp="1"/>
          </p:cNvSpPr>
          <p:nvPr>
            <p:ph type="sldNum" idx="6"/>
          </p:nvPr>
        </p:nvSpPr>
        <p:spPr>
          <a:xfrm>
            <a:off x="10729440" y="47113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376CEB07-7B1C-41AC-871C-058876C70FC1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Picture 7" descr="HD-ShadowLong.png"/>
          <p:cNvPicPr/>
          <p:nvPr/>
        </p:nvPicPr>
        <p:blipFill>
          <a:blip r:embed="rId4"/>
          <a:stretch/>
        </p:blipFill>
        <p:spPr>
          <a:xfrm>
            <a:off x="0" y="59284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Picture 8" descr="HD-ShadowShort.png"/>
          <p:cNvPicPr/>
          <p:nvPr/>
        </p:nvPicPr>
        <p:blipFill>
          <a:blip r:embed="rId5"/>
          <a:stretch/>
        </p:blipFill>
        <p:spPr>
          <a:xfrm>
            <a:off x="10585800" y="59295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" name="Rectangle 9"/>
          <p:cNvSpPr/>
          <p:nvPr/>
        </p:nvSpPr>
        <p:spPr>
          <a:xfrm>
            <a:off x="0" y="456804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7" name="Rectangle 10"/>
          <p:cNvSpPr/>
          <p:nvPr/>
        </p:nvSpPr>
        <p:spPr>
          <a:xfrm>
            <a:off x="10585800" y="456804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80400" y="609480"/>
            <a:ext cx="9613440" cy="3592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2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80400" y="4711680"/>
            <a:ext cx="961344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dt" idx="7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 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ftr" idx="8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32" name="PlaceHolder 5"/>
          <p:cNvSpPr>
            <a:spLocks noGrp="1"/>
          </p:cNvSpPr>
          <p:nvPr>
            <p:ph type="sldNum" idx="9"/>
          </p:nvPr>
        </p:nvSpPr>
        <p:spPr>
          <a:xfrm>
            <a:off x="10729440" y="471168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455D108A-125B-40A5-9875-877EDA984382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" name="Picture 10" descr="HD-ShadowLong.png"/>
          <p:cNvPicPr/>
          <p:nvPr/>
        </p:nvPicPr>
        <p:blipFill>
          <a:blip r:embed="rId4"/>
          <a:stretch/>
        </p:blipFill>
        <p:spPr>
          <a:xfrm>
            <a:off x="0" y="59284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" name="Picture 12" descr="HD-ShadowShort.png"/>
          <p:cNvPicPr/>
          <p:nvPr/>
        </p:nvPicPr>
        <p:blipFill>
          <a:blip r:embed="rId5"/>
          <a:stretch/>
        </p:blipFill>
        <p:spPr>
          <a:xfrm>
            <a:off x="10585800" y="59295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" name="Rectangle 13"/>
          <p:cNvSpPr/>
          <p:nvPr/>
        </p:nvSpPr>
        <p:spPr>
          <a:xfrm>
            <a:off x="0" y="456804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" name="Rectangle 14"/>
          <p:cNvSpPr/>
          <p:nvPr/>
        </p:nvSpPr>
        <p:spPr>
          <a:xfrm>
            <a:off x="10585800" y="456804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127880" y="609480"/>
            <a:ext cx="8718480" cy="3035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2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1402200" y="3653280"/>
            <a:ext cx="8156160" cy="548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80400" y="4711680"/>
            <a:ext cx="961344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 idx="10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 idx="11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 idx="12"/>
          </p:nvPr>
        </p:nvSpPr>
        <p:spPr>
          <a:xfrm>
            <a:off x="10729440" y="470988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EF465097-C755-40D0-8350-3C11910EACA9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44" name="TextBox 15"/>
          <p:cNvSpPr/>
          <p:nvPr/>
        </p:nvSpPr>
        <p:spPr>
          <a:xfrm>
            <a:off x="583560" y="748080"/>
            <a:ext cx="609120" cy="58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defTabSz="457200">
              <a:lnSpc>
                <a:spcPct val="100000"/>
              </a:lnSpc>
            </a:pPr>
            <a:r>
              <a:rPr lang="en-US" sz="7200" b="0" u="none" strike="noStrike" cap="all">
                <a:solidFill>
                  <a:schemeClr val="lt1"/>
                </a:solidFill>
                <a:uFillTx/>
                <a:latin typeface="Trebuchet MS"/>
              </a:rPr>
              <a:t>“</a:t>
            </a:r>
            <a:endParaRPr lang="ru-RU" sz="72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" name="TextBox 16"/>
          <p:cNvSpPr/>
          <p:nvPr/>
        </p:nvSpPr>
        <p:spPr>
          <a:xfrm>
            <a:off x="9662760" y="3033360"/>
            <a:ext cx="609120" cy="58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457200">
              <a:lnSpc>
                <a:spcPct val="100000"/>
              </a:lnSpc>
            </a:pPr>
            <a:r>
              <a:rPr lang="en-US" sz="7200" b="0" u="none" strike="noStrike" cap="all">
                <a:solidFill>
                  <a:schemeClr val="lt1"/>
                </a:solidFill>
                <a:uFillTx/>
                <a:latin typeface="Trebuchet MS"/>
              </a:rPr>
              <a:t>”</a:t>
            </a:r>
            <a:endParaRPr lang="ru-RU" sz="72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" name="Picture 8" descr="HD-ShadowLong.png"/>
          <p:cNvPicPr/>
          <p:nvPr/>
        </p:nvPicPr>
        <p:blipFill>
          <a:blip r:embed="rId4"/>
          <a:stretch/>
        </p:blipFill>
        <p:spPr>
          <a:xfrm>
            <a:off x="0" y="59284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" name="Picture 9" descr="HD-ShadowShort.png"/>
          <p:cNvPicPr/>
          <p:nvPr/>
        </p:nvPicPr>
        <p:blipFill>
          <a:blip r:embed="rId5"/>
          <a:stretch/>
        </p:blipFill>
        <p:spPr>
          <a:xfrm>
            <a:off x="10585800" y="59295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" name="Rectangle 10"/>
          <p:cNvSpPr/>
          <p:nvPr/>
        </p:nvSpPr>
        <p:spPr>
          <a:xfrm>
            <a:off x="0" y="456804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50" name="Rectangle 11"/>
          <p:cNvSpPr/>
          <p:nvPr/>
        </p:nvSpPr>
        <p:spPr>
          <a:xfrm>
            <a:off x="10585800" y="456804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80400" y="4711680"/>
            <a:ext cx="9613440" cy="588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2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80400" y="5300280"/>
            <a:ext cx="9613440" cy="501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dt" idx="13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 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ftr" idx="14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55" name="PlaceHolder 5"/>
          <p:cNvSpPr>
            <a:spLocks noGrp="1"/>
          </p:cNvSpPr>
          <p:nvPr>
            <p:ph type="sldNum" idx="15"/>
          </p:nvPr>
        </p:nvSpPr>
        <p:spPr>
          <a:xfrm>
            <a:off x="10729440" y="470988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A9C94E2D-43FB-4F5F-B3D4-21B3897D0B48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7" name="Picture 12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" name="Picture 13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" name="Rectangle 15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0" name="Rectangle 16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69240" y="753120"/>
            <a:ext cx="962460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60960" y="2336760"/>
            <a:ext cx="3069720" cy="576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80400" y="3022560"/>
            <a:ext cx="3049200" cy="2913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3956040" y="2336760"/>
            <a:ext cx="3062880" cy="576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5" name="PlaceHolder 5"/>
          <p:cNvSpPr>
            <a:spLocks noGrp="1"/>
          </p:cNvSpPr>
          <p:nvPr>
            <p:ph type="body"/>
          </p:nvPr>
        </p:nvSpPr>
        <p:spPr>
          <a:xfrm>
            <a:off x="3945600" y="3022560"/>
            <a:ext cx="3062880" cy="2913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6" name="PlaceHolder 6"/>
          <p:cNvSpPr>
            <a:spLocks noGrp="1"/>
          </p:cNvSpPr>
          <p:nvPr>
            <p:ph type="body"/>
          </p:nvPr>
        </p:nvSpPr>
        <p:spPr>
          <a:xfrm>
            <a:off x="7224120" y="2336760"/>
            <a:ext cx="3069720" cy="576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7" name="PlaceHolder 7"/>
          <p:cNvSpPr>
            <a:spLocks noGrp="1"/>
          </p:cNvSpPr>
          <p:nvPr>
            <p:ph type="body"/>
          </p:nvPr>
        </p:nvSpPr>
        <p:spPr>
          <a:xfrm>
            <a:off x="7224120" y="3022560"/>
            <a:ext cx="3069720" cy="2913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68" name="PlaceHolder 8"/>
          <p:cNvSpPr>
            <a:spLocks noGrp="1"/>
          </p:cNvSpPr>
          <p:nvPr>
            <p:ph type="dt" idx="16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69" name="PlaceHolder 9"/>
          <p:cNvSpPr>
            <a:spLocks noGrp="1"/>
          </p:cNvSpPr>
          <p:nvPr>
            <p:ph type="ftr" idx="17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70" name="PlaceHolder 10"/>
          <p:cNvSpPr>
            <a:spLocks noGrp="1"/>
          </p:cNvSpPr>
          <p:nvPr>
            <p:ph type="sldNum" idx="18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8C440207-F014-4F59-9732-77E4211AA814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" name="Picture 14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3" name="Picture 15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" name="Rectangle 16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5" name="Rectangle 17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80400" y="4297680"/>
            <a:ext cx="3049200" cy="576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680400" y="2336760"/>
            <a:ext cx="3049200" cy="1523520"/>
          </a:xfrm>
          <a:prstGeom prst="rect">
            <a:avLst/>
          </a:prstGeom>
          <a:noFill/>
          <a:ln w="0">
            <a:noFill/>
          </a:ln>
          <a:effectLst>
            <a:outerShdw blurRad="50760" dist="50760" dir="5400000" rotWithShape="0">
              <a:srgbClr val="000000">
                <a:alpha val="43000"/>
              </a:srgbClr>
            </a:outerShdw>
          </a:effectLst>
        </p:spPr>
        <p:txBody>
          <a:bodyPr lIns="90000" tIns="45000" rIns="90000" bIns="45000" anchor="t">
            <a:normAutofit/>
          </a:bodyPr>
          <a:lstStyle/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Вставка рисунка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80400" y="4873680"/>
            <a:ext cx="3049200" cy="1062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3945600" y="4297680"/>
            <a:ext cx="3062880" cy="576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945600" y="2336760"/>
            <a:ext cx="3062880" cy="1523520"/>
          </a:xfrm>
          <a:prstGeom prst="rect">
            <a:avLst/>
          </a:prstGeom>
          <a:noFill/>
          <a:ln w="0">
            <a:noFill/>
          </a:ln>
          <a:effectLst>
            <a:outerShdw blurRad="50760" dist="50760" dir="5400000" rotWithShape="0">
              <a:srgbClr val="000000">
                <a:alpha val="43000"/>
              </a:srgbClr>
            </a:outerShdw>
          </a:effectLst>
        </p:spPr>
        <p:txBody>
          <a:bodyPr lIns="90000" tIns="45000" rIns="90000" bIns="45000" anchor="t">
            <a:normAutofit/>
          </a:bodyPr>
          <a:lstStyle/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Вставка рисунка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3944160" y="4873680"/>
            <a:ext cx="3066840" cy="1062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3" name="PlaceHolder 8"/>
          <p:cNvSpPr>
            <a:spLocks noGrp="1"/>
          </p:cNvSpPr>
          <p:nvPr>
            <p:ph type="body"/>
          </p:nvPr>
        </p:nvSpPr>
        <p:spPr>
          <a:xfrm>
            <a:off x="7230600" y="4297680"/>
            <a:ext cx="3063240" cy="576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4" name="PlaceHolder 9"/>
          <p:cNvSpPr>
            <a:spLocks noGrp="1"/>
          </p:cNvSpPr>
          <p:nvPr>
            <p:ph type="body"/>
          </p:nvPr>
        </p:nvSpPr>
        <p:spPr>
          <a:xfrm>
            <a:off x="7230600" y="2336760"/>
            <a:ext cx="3063240" cy="1523520"/>
          </a:xfrm>
          <a:prstGeom prst="rect">
            <a:avLst/>
          </a:prstGeom>
          <a:noFill/>
          <a:ln w="0">
            <a:noFill/>
          </a:ln>
          <a:effectLst>
            <a:outerShdw blurRad="50760" dist="50760" dir="5400000" rotWithShape="0">
              <a:srgbClr val="000000">
                <a:alpha val="43000"/>
              </a:srgbClr>
            </a:outerShdw>
          </a:effectLst>
        </p:spPr>
        <p:txBody>
          <a:bodyPr lIns="90000" tIns="45000" rIns="90000" bIns="45000" anchor="t">
            <a:normAutofit/>
          </a:bodyPr>
          <a:lstStyle/>
          <a:p>
            <a:pPr indent="0" algn="ctr" defTabSz="4572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Вставка рисунка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5" name="PlaceHolder 10"/>
          <p:cNvSpPr>
            <a:spLocks noGrp="1"/>
          </p:cNvSpPr>
          <p:nvPr>
            <p:ph type="body"/>
          </p:nvPr>
        </p:nvSpPr>
        <p:spPr>
          <a:xfrm>
            <a:off x="7230600" y="4873680"/>
            <a:ext cx="3067200" cy="1062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1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86" name="PlaceHolder 11"/>
          <p:cNvSpPr>
            <a:spLocks noGrp="1"/>
          </p:cNvSpPr>
          <p:nvPr>
            <p:ph type="dt" idx="19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87" name="PlaceHolder 12"/>
          <p:cNvSpPr>
            <a:spLocks noGrp="1"/>
          </p:cNvSpPr>
          <p:nvPr>
            <p:ph type="ftr" idx="20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88" name="PlaceHolder 13"/>
          <p:cNvSpPr>
            <a:spLocks noGrp="1"/>
          </p:cNvSpPr>
          <p:nvPr>
            <p:ph type="sldNum" idx="21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59D28E44-8FB5-462F-96CD-0B472D67B7B1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0" name="Picture 6" descr="HD-ShadowLong.png"/>
          <p:cNvPicPr/>
          <p:nvPr/>
        </p:nvPicPr>
        <p:blipFill>
          <a:blip r:embed="rId4"/>
          <a:stretch/>
        </p:blipFill>
        <p:spPr>
          <a:xfrm>
            <a:off x="0" y="1970280"/>
            <a:ext cx="10437480" cy="320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" name="Picture 7" descr="HD-ShadowShort.png"/>
          <p:cNvPicPr/>
          <p:nvPr/>
        </p:nvPicPr>
        <p:blipFill>
          <a:blip r:embed="rId5"/>
          <a:stretch/>
        </p:blipFill>
        <p:spPr>
          <a:xfrm>
            <a:off x="10585800" y="1971360"/>
            <a:ext cx="1602720" cy="14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Rectangle 8"/>
          <p:cNvSpPr/>
          <p:nvPr/>
        </p:nvSpPr>
        <p:spPr>
          <a:xfrm>
            <a:off x="0" y="609480"/>
            <a:ext cx="1043748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3" name="Rectangle 9"/>
          <p:cNvSpPr/>
          <p:nvPr/>
        </p:nvSpPr>
        <p:spPr>
          <a:xfrm>
            <a:off x="10585800" y="6094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r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80400" y="2336760"/>
            <a:ext cx="9613440" cy="359892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dt" idx="22"/>
          </p:nvPr>
        </p:nvSpPr>
        <p:spPr>
          <a:xfrm>
            <a:off x="755100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ftr" idx="23"/>
          </p:nvPr>
        </p:nvSpPr>
        <p:spPr>
          <a:xfrm>
            <a:off x="680400" y="5936040"/>
            <a:ext cx="68702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98" name="PlaceHolder 5"/>
          <p:cNvSpPr>
            <a:spLocks noGrp="1"/>
          </p:cNvSpPr>
          <p:nvPr>
            <p:ph type="sldNum" idx="24"/>
          </p:nvPr>
        </p:nvSpPr>
        <p:spPr>
          <a:xfrm>
            <a:off x="10729440" y="75312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fld id="{A553E3CA-D3BC-47AF-9238-D5B7BCD53F73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6" descr="hashOverlay-FullResolve.png"/>
          <p:cNvPicPr/>
          <p:nvPr/>
        </p:nvPicPr>
        <p:blipFill>
          <a:blip r:embed="rId3">
            <a:alphaModFix amt="1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" name="Rectangle 6"/>
          <p:cNvSpPr/>
          <p:nvPr/>
        </p:nvSpPr>
        <p:spPr>
          <a:xfrm rot="5400000">
            <a:off x="8116200" y="1869120"/>
            <a:ext cx="510660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01" name="Rectangle 7"/>
          <p:cNvSpPr/>
          <p:nvPr/>
        </p:nvSpPr>
        <p:spPr>
          <a:xfrm rot="5400000">
            <a:off x="9868320" y="5372280"/>
            <a:ext cx="1602720" cy="13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10129320" y="609480"/>
            <a:ext cx="1073520" cy="4353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Образец заголовка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80400" y="609480"/>
            <a:ext cx="8869680" cy="532620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rebuchet MS"/>
              </a:rPr>
              <a:t>Образец текста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lt1"/>
                </a:solidFill>
                <a:uFillTx/>
                <a:latin typeface="Trebuchet MS"/>
              </a:rPr>
              <a:t>Второй уровень</a:t>
            </a:r>
            <a:endParaRPr lang="en-US" sz="20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lt1"/>
                </a:solidFill>
                <a:uFillTx/>
                <a:latin typeface="Trebuchet MS"/>
              </a:rPr>
              <a:t>Третий уровень</a:t>
            </a: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Четвертый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rebuchet MS"/>
              </a:rPr>
              <a:t>Пятый уровень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dt" idx="25"/>
          </p:nvPr>
        </p:nvSpPr>
        <p:spPr>
          <a:xfrm>
            <a:off x="6807240" y="593604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r>
              <a:rPr lang="ru-RU" sz="105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&lt;дата/время&gt;</a:t>
            </a:r>
            <a:endParaRPr lang="ru-RU" sz="105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ftr" idx="26"/>
          </p:nvPr>
        </p:nvSpPr>
        <p:spPr>
          <a:xfrm>
            <a:off x="680400" y="5936040"/>
            <a:ext cx="61264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FFFFFF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FFFFFF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06" name="PlaceHolder 5"/>
          <p:cNvSpPr>
            <a:spLocks noGrp="1"/>
          </p:cNvSpPr>
          <p:nvPr>
            <p:ph type="sldNum" idx="27"/>
          </p:nvPr>
        </p:nvSpPr>
        <p:spPr>
          <a:xfrm>
            <a:off x="10097640" y="5398560"/>
            <a:ext cx="1153800" cy="1090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ctr" defTabSz="457200">
              <a:lnSpc>
                <a:spcPct val="100000"/>
              </a:lnSpc>
              <a:buNone/>
              <a:def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</a:pPr>
            <a:fld id="{E7A88EA6-AEE6-4E03-A14A-95D110950A3B}" type="slidenum">
              <a:rPr lang="ru-RU" sz="3600" b="0" u="none" strike="noStrike">
                <a:solidFill>
                  <a:schemeClr val="lt1">
                    <a:tint val="75000"/>
                  </a:schemeClr>
                </a:solidFill>
                <a:uFillTx/>
                <a:latin typeface="Trebuchet MS"/>
              </a:rPr>
              <a:t>‹#›</a:t>
            </a:fld>
            <a:endParaRPr lang="ru-RU" sz="3600" b="0" u="none" strike="noStrike">
              <a:solidFill>
                <a:srgbClr val="FFFFFF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680400" y="590040"/>
            <a:ext cx="10036440" cy="1873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5400" b="0" u="none" strike="noStrike">
                <a:solidFill>
                  <a:schemeClr val="lt1"/>
                </a:solidFill>
                <a:uFillTx/>
                <a:latin typeface="Trebuchet MS"/>
              </a:rPr>
              <a:t>Мобильный музей </a:t>
            </a:r>
            <a:br>
              <a:rPr sz="5400"/>
            </a:br>
            <a:r>
              <a:rPr lang="ru-RU" sz="5400" b="0" u="none" strike="noStrike">
                <a:solidFill>
                  <a:schemeClr val="lt1"/>
                </a:solidFill>
                <a:uFillTx/>
                <a:latin typeface="Trebuchet MS"/>
              </a:rPr>
              <a:t>«Музей в чемодане»</a:t>
            </a:r>
            <a:endParaRPr lang="en-US" sz="5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subTitle"/>
          </p:nvPr>
        </p:nvSpPr>
        <p:spPr>
          <a:xfrm>
            <a:off x="1986120" y="2635200"/>
            <a:ext cx="6351120" cy="1641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800" b="0" u="none" strike="noStrike">
                <a:solidFill>
                  <a:schemeClr val="lt1"/>
                </a:solidFill>
                <a:uFillTx/>
                <a:latin typeface="Trebuchet MS"/>
              </a:rPr>
              <a:t>Номинация</a:t>
            </a:r>
            <a:endParaRPr lang="ru-RU" sz="2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800" b="0" u="none" strike="noStrike">
                <a:solidFill>
                  <a:schemeClr val="lt1"/>
                </a:solidFill>
                <a:uFillTx/>
                <a:latin typeface="Trebuchet MS"/>
              </a:rPr>
              <a:t>«Лучший городской музей»         </a:t>
            </a:r>
            <a:endParaRPr lang="ru-RU" sz="2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0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07" name="TextBox 3"/>
          <p:cNvSpPr/>
          <p:nvPr/>
        </p:nvSpPr>
        <p:spPr>
          <a:xfrm>
            <a:off x="6971040" y="5270040"/>
            <a:ext cx="497484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lang="ru-RU" sz="2400" b="0" u="none" strike="noStrike">
                <a:solidFill>
                  <a:schemeClr val="lt1"/>
                </a:solidFill>
                <a:uFillTx/>
                <a:latin typeface="Times New Roman"/>
              </a:rPr>
              <a:t>ГБОУ Херсонской области «Геническая школа №1 Генического муниципального округа»</a:t>
            </a:r>
            <a:endParaRPr lang="ru-RU" sz="24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Объект 4" descr="Изображение выглядит как одежда, человек, стена, Человеческое лицо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819360" y="2084400"/>
            <a:ext cx="10476720" cy="47142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 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46" name="Объект 4" descr="Изображение выглядит как стена, строительство, кирпич, в помещении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-315000" y="-36720"/>
            <a:ext cx="6637320" cy="7112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7" name="Рисунок 6" descr="Изображение выглядит как мебель, строительство, стена, кирпич&#10;&#10;Автоматически созданное описание"/>
          <p:cNvPicPr/>
          <p:nvPr/>
        </p:nvPicPr>
        <p:blipFill>
          <a:blip r:embed="rId3"/>
          <a:stretch/>
        </p:blipFill>
        <p:spPr>
          <a:xfrm>
            <a:off x="6322680" y="0"/>
            <a:ext cx="6857640" cy="68576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81360" y="1020240"/>
            <a:ext cx="1043892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Перечень основных мероприятий, организованных музеем школы </a:t>
            </a:r>
            <a:br>
              <a:rPr sz="3200"/>
            </a:br>
            <a:r>
              <a:rPr lang="ru-RU" sz="3200" b="0" u="none" strike="noStrike">
                <a:solidFill>
                  <a:schemeClr val="lt1"/>
                </a:solidFill>
                <a:uFillTx/>
                <a:latin typeface="Trebuchet MS"/>
              </a:rPr>
              <a:t>в направлении патриотического воспитания детей</a:t>
            </a:r>
            <a:br>
              <a:rPr sz="3200"/>
            </a:br>
            <a:endParaRPr lang="en-US" sz="32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49" name="TextBox 6"/>
          <p:cNvSpPr/>
          <p:nvPr/>
        </p:nvSpPr>
        <p:spPr>
          <a:xfrm>
            <a:off x="265320" y="2364480"/>
            <a:ext cx="5191200" cy="338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Акции:                    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 «Бессмертный полк»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«Помощь ветерану»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«Георгиевская лента»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Классные часы «Мой край родной» Познавательный час «Герои Отечества», «Великие полководцы», «Города-герои», «Герои- пионеры большой войны», «Афганистан живет в душе моей».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День открытых дверей в музее школы 9 мая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Неделя добра (помощь ветеранам)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50" name="TextBox 8"/>
          <p:cNvSpPr/>
          <p:nvPr/>
        </p:nvSpPr>
        <p:spPr>
          <a:xfrm>
            <a:off x="5830560" y="2364480"/>
            <a:ext cx="6095520" cy="393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Просмотр и обсуждение  фильмов, посвященных Великой Отечественной войне «28 панфиловцев», «Офицеры», «В бой идут одни старики».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Воины – афганцы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Годовщина освобождения Херсонщины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Блокаде Ленинграда посвящается.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Экскурсии по темам: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	«Памяти павших».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	«Они сражались за Родину».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	«Школа в годы войны».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 «Бессмертный вальс».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  <a:p>
            <a:pPr marL="285840" indent="-285840" defTabSz="4572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Trebuchet MS"/>
              </a:rPr>
              <a:t>Письменные и видео репортажи для школьной стен газеты.</a:t>
            </a:r>
            <a:endParaRPr lang="ru-RU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Рисунок 2" descr="Изображение выглядит как мебель, стол, стена, в помещении&#10;&#10;Автоматически созданное описание"/>
          <p:cNvPicPr/>
          <p:nvPr/>
        </p:nvPicPr>
        <p:blipFill>
          <a:blip r:embed="rId2"/>
          <a:srcRect t="25718" b="15697"/>
          <a:stretch/>
        </p:blipFill>
        <p:spPr>
          <a:xfrm>
            <a:off x="262800" y="110880"/>
            <a:ext cx="3636720" cy="2840760"/>
          </a:xfrm>
          <a:prstGeom prst="rect">
            <a:avLst/>
          </a:prstGeom>
          <a:noFill/>
          <a:ln w="0">
            <a:noFill/>
          </a:ln>
          <a:effectLst>
            <a:softEdge rad="112680"/>
          </a:effectLst>
        </p:spPr>
      </p:pic>
      <p:pic>
        <p:nvPicPr>
          <p:cNvPr id="252" name="Рисунок 3"/>
          <p:cNvPicPr/>
          <p:nvPr/>
        </p:nvPicPr>
        <p:blipFill>
          <a:blip r:embed="rId3"/>
          <a:stretch/>
        </p:blipFill>
        <p:spPr>
          <a:xfrm>
            <a:off x="4521600" y="0"/>
            <a:ext cx="5949720" cy="2779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3" name="Рисунок 4"/>
          <p:cNvPicPr/>
          <p:nvPr/>
        </p:nvPicPr>
        <p:blipFill>
          <a:blip r:embed="rId4"/>
          <a:stretch/>
        </p:blipFill>
        <p:spPr>
          <a:xfrm>
            <a:off x="583560" y="3429000"/>
            <a:ext cx="2139840" cy="22708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254" name="Group 34"/>
          <p:cNvGrpSpPr/>
          <p:nvPr/>
        </p:nvGrpSpPr>
        <p:grpSpPr>
          <a:xfrm>
            <a:off x="3093480" y="3385800"/>
            <a:ext cx="8589240" cy="2150640"/>
            <a:chOff x="3093480" y="3385800"/>
            <a:chExt cx="8589240" cy="2150640"/>
          </a:xfrm>
        </p:grpSpPr>
        <p:sp>
          <p:nvSpPr>
            <p:cNvPr id="255" name="Freeform 35"/>
            <p:cNvSpPr/>
            <p:nvPr/>
          </p:nvSpPr>
          <p:spPr>
            <a:xfrm>
              <a:off x="3093480" y="3822840"/>
              <a:ext cx="8589240" cy="1713240"/>
            </a:xfrm>
            <a:custGeom>
              <a:avLst/>
              <a:gdLst>
                <a:gd name="textAreaLeft" fmla="*/ 0 w 8589240"/>
                <a:gd name="textAreaRight" fmla="*/ 8589600 w 8589240"/>
                <a:gd name="textAreaTop" fmla="*/ 0 h 1713240"/>
                <a:gd name="textAreaBottom" fmla="*/ 1713600 h 1713240"/>
              </a:gdLst>
              <a:ahLst/>
              <a:cxnLst/>
              <a:rect l="textAreaLeft" t="textAreaTop" r="textAreaRight" b="textAreaBottom"/>
              <a:pathLst>
                <a:path w="2893070" h="223983">
                  <a:moveTo>
                    <a:pt x="35945" y="0"/>
                  </a:moveTo>
                  <a:lnTo>
                    <a:pt x="2857125" y="0"/>
                  </a:lnTo>
                  <a:cubicBezTo>
                    <a:pt x="2876977" y="0"/>
                    <a:pt x="2893070" y="16093"/>
                    <a:pt x="2893070" y="35945"/>
                  </a:cubicBezTo>
                  <a:lnTo>
                    <a:pt x="2893070" y="188039"/>
                  </a:lnTo>
                  <a:cubicBezTo>
                    <a:pt x="2893070" y="197572"/>
                    <a:pt x="2889283" y="206714"/>
                    <a:pt x="2882542" y="213455"/>
                  </a:cubicBezTo>
                  <a:cubicBezTo>
                    <a:pt x="2875801" y="220196"/>
                    <a:pt x="2866658" y="223983"/>
                    <a:pt x="2857125" y="223983"/>
                  </a:cubicBezTo>
                  <a:lnTo>
                    <a:pt x="35945" y="223983"/>
                  </a:lnTo>
                  <a:cubicBezTo>
                    <a:pt x="16093" y="223983"/>
                    <a:pt x="0" y="207890"/>
                    <a:pt x="0" y="188039"/>
                  </a:cubicBezTo>
                  <a:lnTo>
                    <a:pt x="0" y="35945"/>
                  </a:lnTo>
                  <a:cubicBezTo>
                    <a:pt x="0" y="16093"/>
                    <a:pt x="16093" y="0"/>
                    <a:pt x="35945" y="0"/>
                  </a:cubicBezTo>
                  <a:close/>
                </a:path>
              </a:pathLst>
            </a:custGeom>
            <a:solidFill>
              <a:srgbClr val="FFF4E1">
                <a:alpha val="74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 defTabSz="914400">
                <a:lnSpc>
                  <a:spcPct val="100000"/>
                </a:lnSpc>
              </a:pPr>
              <a:endParaRPr lang="ru-RU" sz="1800" b="0" u="none" strike="noStrike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256" name="TextBox 36"/>
            <p:cNvSpPr/>
            <p:nvPr/>
          </p:nvSpPr>
          <p:spPr>
            <a:xfrm>
              <a:off x="3093480" y="3385800"/>
              <a:ext cx="8589240" cy="2150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760" tIns="50760" rIns="50760" bIns="50760" anchor="ctr">
              <a:noAutofit/>
            </a:bodyPr>
            <a:lstStyle/>
            <a:p>
              <a:pPr algn="ctr" defTabSz="914400">
                <a:lnSpc>
                  <a:spcPts val="3359"/>
                </a:lnSpc>
              </a:pPr>
              <a:r>
                <a:rPr lang="en-US" sz="2400" b="1" u="none" strike="noStrike">
                  <a:solidFill>
                    <a:srgbClr val="000000"/>
                  </a:solidFill>
                  <a:uFillTx/>
                  <a:latin typeface="Trebuchet MS"/>
                  <a:ea typeface="Trebuchet MS"/>
                </a:rPr>
                <a:t>Партнеры</a:t>
              </a:r>
              <a:r>
                <a:rPr lang="ru-RU" sz="2400" b="1" u="none" strike="noStrike">
                  <a:solidFill>
                    <a:srgbClr val="000000"/>
                  </a:solidFill>
                  <a:uFillTx/>
                  <a:latin typeface="Trebuchet MS"/>
                  <a:ea typeface="Trebuchet MS"/>
                </a:rPr>
                <a:t>: </a:t>
              </a:r>
              <a:r>
                <a:rPr lang="ru-RU" sz="2400" b="0" u="none" strike="noStrike">
                  <a:solidFill>
                    <a:srgbClr val="000000"/>
                  </a:solidFill>
                  <a:uFillTx/>
                  <a:latin typeface="Trebuchet MS"/>
                  <a:ea typeface="Trebuchet MS"/>
                </a:rPr>
                <a:t>администрация школы, партия «Единая Россия», Генический краеведческий музей.  </a:t>
              </a:r>
              <a:endParaRPr lang="ru-RU" sz="2400" b="0" u="none" strike="noStrike">
                <a:solidFill>
                  <a:srgbClr val="FFFFFF"/>
                </a:solidFill>
                <a:uFillTx/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Положение о музее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09" name="Рисунок 3" descr="Изображение выглядит как текст, письмо, бумага, документ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325080" y="2084400"/>
            <a:ext cx="3298680" cy="4664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0" name="Рисунок 6" descr="Изображение выглядит как текст, письмо, бумага, Шрифт&#10;&#10;Автоматически созданное описание"/>
          <p:cNvPicPr/>
          <p:nvPr/>
        </p:nvPicPr>
        <p:blipFill>
          <a:blip r:embed="rId3"/>
          <a:stretch/>
        </p:blipFill>
        <p:spPr>
          <a:xfrm>
            <a:off x="4354560" y="2084400"/>
            <a:ext cx="3298680" cy="4664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1" name="Рисунок 8" descr="Изображение выглядит как текст, письмо, бумага, Шрифт&#10;&#10;Автоматически созданное описание"/>
          <p:cNvPicPr/>
          <p:nvPr/>
        </p:nvPicPr>
        <p:blipFill>
          <a:blip r:embed="rId4"/>
          <a:stretch/>
        </p:blipFill>
        <p:spPr>
          <a:xfrm>
            <a:off x="8383680" y="2084400"/>
            <a:ext cx="3298680" cy="4664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Положение о музее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13" name="Рисунок 4" descr="Изображение выглядит как текст, письмо, бумага, Шрифт&#10;&#10;Автоматически созданное описание"/>
          <p:cNvPicPr/>
          <p:nvPr/>
        </p:nvPicPr>
        <p:blipFill>
          <a:blip r:embed="rId2"/>
          <a:stretch/>
        </p:blipFill>
        <p:spPr>
          <a:xfrm>
            <a:off x="1596600" y="2047320"/>
            <a:ext cx="3319200" cy="4694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4" name="Рисунок 6" descr="Изображение выглядит как текст, письмо, бумага, Бумажное изделие&#10;&#10;Автоматически созданное описание"/>
          <p:cNvPicPr/>
          <p:nvPr/>
        </p:nvPicPr>
        <p:blipFill>
          <a:blip r:embed="rId3"/>
          <a:stretch/>
        </p:blipFill>
        <p:spPr>
          <a:xfrm>
            <a:off x="6807600" y="2047320"/>
            <a:ext cx="3319200" cy="46940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847440" y="590040"/>
            <a:ext cx="9613440" cy="1454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r" defTabSz="914400">
              <a:lnSpc>
                <a:spcPct val="90000"/>
              </a:lnSpc>
              <a:buNone/>
            </a:pPr>
            <a:r>
              <a:rPr lang="ru-RU" sz="1600" b="0" u="none" strike="noStrike">
                <a:solidFill>
                  <a:schemeClr val="lt1"/>
                </a:solidFill>
                <a:uFillTx/>
                <a:latin typeface="Times New Roman"/>
              </a:rPr>
              <a:t>Где-то в дальнем углу антресолей</a:t>
            </a:r>
            <a:br>
              <a:rPr sz="1600"/>
            </a:br>
            <a:r>
              <a:rPr lang="ru-RU" sz="1600" b="0" u="none" strike="noStrike">
                <a:solidFill>
                  <a:schemeClr val="lt1"/>
                </a:solidFill>
                <a:uFillTx/>
                <a:latin typeface="Times New Roman"/>
              </a:rPr>
              <a:t>Дерматиновый, пылью покрыты</a:t>
            </a:r>
            <a:br>
              <a:rPr sz="1600"/>
            </a:br>
            <a:r>
              <a:rPr lang="ru-RU" sz="1600" b="0" u="none" strike="noStrike">
                <a:solidFill>
                  <a:schemeClr val="lt1"/>
                </a:solidFill>
                <a:uFillTx/>
                <a:latin typeface="Times New Roman"/>
              </a:rPr>
              <a:t>Чемоданчик потертый, забытый</a:t>
            </a:r>
            <a:br>
              <a:rPr sz="1600"/>
            </a:br>
            <a:r>
              <a:rPr lang="ru-RU" sz="1600" b="0" u="none" strike="noStrike">
                <a:solidFill>
                  <a:schemeClr val="lt1"/>
                </a:solidFill>
                <a:uFillTx/>
                <a:latin typeface="Times New Roman"/>
              </a:rPr>
              <a:t>В нем хранятся обрывки историй.</a:t>
            </a:r>
            <a:br>
              <a:rPr sz="1600"/>
            </a:br>
            <a:r>
              <a:rPr lang="ru-RU" sz="1600" b="0" u="none" strike="noStrike">
                <a:solidFill>
                  <a:schemeClr val="lt1"/>
                </a:solidFill>
                <a:uFillTx/>
                <a:latin typeface="Times New Roman"/>
              </a:rPr>
              <a:t>«Ода о старом чемодане»</a:t>
            </a:r>
            <a:br>
              <a:rPr sz="1600"/>
            </a:br>
            <a:r>
              <a:rPr lang="ru-RU" sz="1600" b="0" u="none" strike="noStrike">
                <a:solidFill>
                  <a:schemeClr val="lt1"/>
                </a:solidFill>
                <a:uFillTx/>
                <a:latin typeface="Times New Roman"/>
              </a:rPr>
              <a:t>Т. Лаврова</a:t>
            </a:r>
            <a:endParaRPr lang="en-US" sz="1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/>
          </p:nvPr>
        </p:nvSpPr>
        <p:spPr>
          <a:xfrm>
            <a:off x="403200" y="2133720"/>
            <a:ext cx="11316600" cy="4561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lnSpcReduction="9999"/>
          </a:bodyPr>
          <a:lstStyle/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rebuchet MS"/>
              </a:rPr>
              <a:t>	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Times New Roman"/>
              </a:rPr>
              <a:t>В 2022 году ГБОУ Херсонской области «Геническая школа №1 Генического муниципального округа» откликнулась на проект «Мобильный музей в чемодане». Создание мини-музея в чемодане помогает приобщать детей к истокам. Школьники чувствуют свою причастность к общему делу. В отличие от стандартного музея, в нашем экспозиции можно брать в руки, менять и переставлять. Ребенок здесь соавтор, творец экспозиции, в некоторых случаях – и вся семья. 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Times New Roman"/>
              </a:rPr>
              <a:t>	Музей сотрудничает с Геническим краеведческим музеем.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Times New Roman"/>
              </a:rPr>
              <a:t>	К открытию Года семьи, наш музей «В чемодане» был представителем Херсонской области на ВДНХ.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Times New Roman"/>
              </a:rPr>
              <a:t>	Почему именно чемодан?  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Times New Roman"/>
              </a:rPr>
              <a:t>	В 1941 году новобранцы уходили на фронт молодыми людьми, а возвращались возмужавшими, перенесшими ужас войны и смерть товарищей. Весь путь их сопровождал чемодан. С такими чемоданами возвращались домой солдаты.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>
              <a:buNone/>
            </a:pP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/>
          </p:nvPr>
        </p:nvSpPr>
        <p:spPr>
          <a:xfrm>
            <a:off x="525960" y="2064600"/>
            <a:ext cx="11139480" cy="4384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85000" lnSpcReduction="19999"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Times New Roman"/>
              </a:rPr>
              <a:t>	</a:t>
            </a:r>
            <a:r>
              <a:rPr lang="ru-RU" sz="2600" b="0" u="none" strike="noStrike">
                <a:solidFill>
                  <a:schemeClr val="dk1"/>
                </a:solidFill>
                <a:uFillTx/>
                <a:latin typeface="Times New Roman"/>
              </a:rPr>
              <a:t>Наш  1 чемодан имеет хозяина. Это участник боевых действий в Великой Отечественной войне Скачков Николай Константинович, уроженец Смоленской области, переехавший на ст. Партизаны. Этот чемодан был подарен нам его дочерью, экскурсоводом Генического краеведческого музея, Скачковой Любовью Николаевной. </a:t>
            </a:r>
            <a:endParaRPr lang="en-US" sz="2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600" b="0" u="none" strike="noStrike">
                <a:solidFill>
                  <a:schemeClr val="dk1"/>
                </a:solidFill>
                <a:uFillTx/>
                <a:latin typeface="Times New Roman"/>
              </a:rPr>
              <a:t>	Все дальше от нас страшные годы войны, все меньше остается ветеранов, и тем ценнее каждое воспоминание, и каждая старая вещь, которая, как мостик, связывает нас с тем кровопролитным жутким временем.</a:t>
            </a:r>
            <a:endParaRPr lang="en-US" sz="2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600" b="0" u="none" strike="noStrike">
                <a:solidFill>
                  <a:schemeClr val="dk1"/>
                </a:solidFill>
                <a:uFillTx/>
                <a:latin typeface="Times New Roman"/>
              </a:rPr>
              <a:t>	Принося вещи в музей, люди продлевают им жизнь, и оставляют память для своих потомков.</a:t>
            </a:r>
            <a:endParaRPr lang="en-US" sz="2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600" b="0" u="none" strike="noStrike">
                <a:solidFill>
                  <a:schemeClr val="dk1"/>
                </a:solidFill>
                <a:uFillTx/>
                <a:latin typeface="Times New Roman"/>
              </a:rPr>
              <a:t>	Музей создан не только руками педагогов, но и учащихся, которые приносили из своих домой вещи фронтовиков: каска, армейский котелок, фляга, подстаканник, макет гранаты РГД-33. Таже наши экспонаты – это: посуда, одежда, музыкальные пластины, печатная продукция, детские игрушки, разные мелочи, которые являются неотъемлемой частью жизни людей ушедшей эпохи. </a:t>
            </a:r>
            <a:endParaRPr lang="en-US" sz="2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600" b="0" u="none" strike="noStrike">
                <a:solidFill>
                  <a:schemeClr val="dk1"/>
                </a:solidFill>
                <a:uFillTx/>
                <a:latin typeface="Times New Roman"/>
              </a:rPr>
              <a:t>	</a:t>
            </a:r>
            <a:endParaRPr lang="en-US" sz="26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4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3240" y="0"/>
            <a:ext cx="12191760" cy="6857640"/>
            <a:chOff x="-3240" y="0"/>
            <a:chExt cx="12191760" cy="6857640"/>
          </a:xfrm>
        </p:grpSpPr>
        <p:sp useBgFill="1">
          <p:nvSpPr>
            <p:cNvPr id="220" name="Rectangle 4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2188520" cy="6857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457200">
                <a:lnSpc>
                  <a:spcPct val="100000"/>
                </a:lnSpc>
              </a:pPr>
              <a:endParaRPr lang="en-US" sz="1800" b="0" u="none" strike="noStrike">
                <a:solidFill>
                  <a:schemeClr val="lt1"/>
                </a:solidFill>
                <a:uFillTx/>
                <a:latin typeface="Trebuchet MS"/>
              </a:endParaRPr>
            </a:p>
          </p:txBody>
        </p:sp>
        <p:pic>
          <p:nvPicPr>
            <p:cNvPr id="221" name="Picture 45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2">
              <a:alphaModFix amt="10000"/>
            </a:blip>
            <a:stretch/>
          </p:blipFill>
          <p:spPr>
            <a:xfrm>
              <a:off x="-3240" y="0"/>
              <a:ext cx="12191760" cy="6857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222" name="Rectangle 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09480"/>
            <a:ext cx="649944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5631840" cy="1080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0" u="none" strike="noStrike">
                <a:solidFill>
                  <a:schemeClr val="lt1"/>
                </a:solidFill>
                <a:uFillTx/>
                <a:latin typeface="Trebuchet MS"/>
              </a:rPr>
              <a:t> </a:t>
            </a: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24" name="Picture 4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0" y="1970280"/>
            <a:ext cx="6491880" cy="261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5" name="Объект 10" descr="Изображение выглядит как в помещении, коробка, стопка&#10;&#10;Автоматически созданное описание"/>
          <p:cNvPicPr/>
          <p:nvPr/>
        </p:nvPicPr>
        <p:blipFill>
          <a:blip r:embed="rId4"/>
          <a:stretch/>
        </p:blipFill>
        <p:spPr>
          <a:xfrm>
            <a:off x="398880" y="315360"/>
            <a:ext cx="4822200" cy="6429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6" name="Rectangle 5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68320" y="2800440"/>
            <a:ext cx="1712520" cy="1165320"/>
          </a:xfrm>
          <a:prstGeom prst="rect">
            <a:avLst/>
          </a:prstGeom>
          <a:solidFill>
            <a:srgbClr val="F09415"/>
          </a:solidFill>
          <a:ln>
            <a:noFill/>
          </a:ln>
          <a:effectLst>
            <a:outerShdw blurRad="76320" dist="63332" dir="5047642" algn="t" rotWithShape="0">
              <a:srgbClr val="000000">
                <a:alpha val="4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horzOverflow="overflow" numCol="1" spcCol="0" anchor="ctr">
            <a:noAutofit/>
          </a:bodyPr>
          <a:lstStyle/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27" name="Рисунок 13" descr="Изображение выглядит как текст, стена, в помещении, искусство&#10;&#10;Автоматически созданное описание"/>
          <p:cNvPicPr/>
          <p:nvPr/>
        </p:nvPicPr>
        <p:blipFill>
          <a:blip r:embed="rId5"/>
          <a:srcRect t="3123"/>
          <a:stretch/>
        </p:blipFill>
        <p:spPr>
          <a:xfrm>
            <a:off x="5958360" y="315360"/>
            <a:ext cx="4977360" cy="64296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Group 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3240" y="0"/>
            <a:ext cx="12191760" cy="6857640"/>
            <a:chOff x="-3240" y="0"/>
            <a:chExt cx="12191760" cy="6857640"/>
          </a:xfrm>
        </p:grpSpPr>
        <p:sp useBgFill="1">
          <p:nvSpPr>
            <p:cNvPr id="229" name="Rectangle 3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2188520" cy="6857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457200">
                <a:lnSpc>
                  <a:spcPct val="100000"/>
                </a:lnSpc>
              </a:pPr>
              <a:endParaRPr lang="en-US" sz="1800" b="0" u="none" strike="noStrike">
                <a:solidFill>
                  <a:schemeClr val="lt1"/>
                </a:solidFill>
                <a:uFillTx/>
                <a:latin typeface="Trebuchet MS"/>
              </a:endParaRPr>
            </a:p>
          </p:txBody>
        </p:sp>
        <p:pic>
          <p:nvPicPr>
            <p:cNvPr id="230" name="Picture 35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2">
              <a:alphaModFix amt="10000"/>
            </a:blip>
            <a:stretch/>
          </p:blipFill>
          <p:spPr>
            <a:xfrm>
              <a:off x="-3240" y="0"/>
              <a:ext cx="12191760" cy="6857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231" name="Rectangle 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09480"/>
            <a:ext cx="501804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32" name="Объект 4" descr="Изображение выглядит как в помещении, стена, одежда, человек&#10;&#10;Автоматически созданное описание"/>
          <p:cNvPicPr/>
          <p:nvPr/>
        </p:nvPicPr>
        <p:blipFill>
          <a:blip r:embed="rId3"/>
          <a:srcRect t="26889" b="5027"/>
          <a:stretch/>
        </p:blipFill>
        <p:spPr>
          <a:xfrm>
            <a:off x="2997000" y="0"/>
            <a:ext cx="7552440" cy="6855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3" name="Picture 3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0" y="1970280"/>
            <a:ext cx="5028840" cy="2023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27E2E"/>
            </a:gs>
            <a:gs pos="50000">
              <a:srgbClr val="D44208"/>
            </a:gs>
            <a:gs pos="100000">
              <a:srgbClr val="690D00"/>
            </a:gs>
          </a:gsLst>
          <a:lin ang="252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roup 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3240" y="0"/>
            <a:ext cx="12191760" cy="6857640"/>
            <a:chOff x="-3240" y="0"/>
            <a:chExt cx="12191760" cy="6857640"/>
          </a:xfrm>
        </p:grpSpPr>
        <p:sp useBgFill="1">
          <p:nvSpPr>
            <p:cNvPr id="235" name="Rectangle 35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2188520" cy="6857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457200">
                <a:lnSpc>
                  <a:spcPct val="100000"/>
                </a:lnSpc>
              </a:pPr>
              <a:endParaRPr lang="en-US" sz="1800" b="0" u="none" strike="noStrike">
                <a:solidFill>
                  <a:schemeClr val="lt1"/>
                </a:solidFill>
                <a:uFillTx/>
                <a:latin typeface="Trebuchet MS"/>
              </a:endParaRPr>
            </a:p>
          </p:txBody>
        </p:sp>
        <p:pic>
          <p:nvPicPr>
            <p:cNvPr id="236" name="Picture 36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2">
              <a:alphaModFix amt="10000"/>
            </a:blip>
            <a:stretch/>
          </p:blipFill>
          <p:spPr>
            <a:xfrm>
              <a:off x="-3240" y="0"/>
              <a:ext cx="12191760" cy="6857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237" name="Rectangle 3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09480"/>
            <a:ext cx="7002000" cy="136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4572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pic>
        <p:nvPicPr>
          <p:cNvPr id="238" name="Picture 4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0" y="1970280"/>
            <a:ext cx="7040520" cy="202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9" name="Рисунок 8" descr="Изображение выглядит как мебель, стол, стена, в помещении&#10;&#10;Автоматически созданное описание"/>
          <p:cNvPicPr/>
          <p:nvPr/>
        </p:nvPicPr>
        <p:blipFill>
          <a:blip r:embed="rId4"/>
          <a:srcRect t="25718" b="15697"/>
          <a:stretch/>
        </p:blipFill>
        <p:spPr>
          <a:xfrm rot="20649000">
            <a:off x="489960" y="1060200"/>
            <a:ext cx="5628240" cy="4396680"/>
          </a:xfrm>
          <a:prstGeom prst="rect">
            <a:avLst/>
          </a:prstGeom>
          <a:noFill/>
          <a:ln w="0">
            <a:noFill/>
          </a:ln>
          <a:effectLst>
            <a:outerShdw blurRad="76320" dist="63332" dir="5047642" algn="tl" rotWithShape="0">
              <a:srgbClr val="000000">
                <a:alpha val="41000"/>
              </a:srgbClr>
            </a:outerShdw>
          </a:effectLst>
        </p:spPr>
      </p:pic>
      <p:pic>
        <p:nvPicPr>
          <p:cNvPr id="240" name="Объект 4" descr="Изображение выглядит как в помещении, стена, одежда, человек&#10;&#10;Автоматически созданное описание"/>
          <p:cNvPicPr/>
          <p:nvPr/>
        </p:nvPicPr>
        <p:blipFill>
          <a:blip r:embed="rId5"/>
          <a:srcRect l="272" r="6" b="4"/>
          <a:stretch/>
        </p:blipFill>
        <p:spPr>
          <a:xfrm>
            <a:off x="6696720" y="331560"/>
            <a:ext cx="2670480" cy="3570480"/>
          </a:xfrm>
          <a:prstGeom prst="rect">
            <a:avLst/>
          </a:prstGeom>
          <a:noFill/>
          <a:ln w="0">
            <a:noFill/>
          </a:ln>
          <a:effectLst>
            <a:outerShdw blurRad="76320" dist="63332" dir="5047642" algn="tl" rotWithShape="0">
              <a:srgbClr val="000000">
                <a:alpha val="41000"/>
              </a:srgbClr>
            </a:outerShdw>
          </a:effectLst>
        </p:spPr>
      </p:pic>
      <p:pic>
        <p:nvPicPr>
          <p:cNvPr id="241" name="Рисунок 6" descr="Изображение выглядит как книга, в помещении, мебель, текст&#10;&#10;Автоматически созданное описание"/>
          <p:cNvPicPr/>
          <p:nvPr/>
        </p:nvPicPr>
        <p:blipFill>
          <a:blip r:embed="rId6"/>
          <a:srcRect t="33650" r="6" b="3681"/>
          <a:stretch/>
        </p:blipFill>
        <p:spPr>
          <a:xfrm rot="1184400">
            <a:off x="8653680" y="4217040"/>
            <a:ext cx="2670480" cy="2231280"/>
          </a:xfrm>
          <a:prstGeom prst="rect">
            <a:avLst/>
          </a:prstGeom>
          <a:noFill/>
          <a:ln w="0">
            <a:noFill/>
          </a:ln>
          <a:effectLst>
            <a:outerShdw blurRad="76320" dist="63332" dir="5047642" algn="tl" rotWithShape="0">
              <a:srgbClr val="000000">
                <a:alpha val="41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680400" y="753120"/>
            <a:ext cx="9613440" cy="3277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br>
              <a:rPr sz="3600"/>
            </a:br>
            <a:r>
              <a:rPr lang="ru-RU" sz="3600" b="0" u="none" strike="noStrike">
                <a:solidFill>
                  <a:schemeClr val="dk1"/>
                </a:solidFill>
                <a:uFillTx/>
                <a:latin typeface="Bahnschrift Condensed"/>
              </a:rPr>
              <a:t>Основные направления работы:</a:t>
            </a:r>
            <a:br>
              <a:rPr sz="3600"/>
            </a:br>
            <a:endParaRPr lang="en-US" sz="36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680400" y="2336760"/>
            <a:ext cx="9613440" cy="4053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2500" lnSpcReduction="9999"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sng" strike="noStrike">
                <a:solidFill>
                  <a:schemeClr val="dk1"/>
                </a:solidFill>
                <a:uFillTx/>
                <a:latin typeface="Bahnschrift Condensed"/>
              </a:rPr>
              <a:t>Гражданское и военно-патриотическое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sng" strike="noStrike">
                <a:solidFill>
                  <a:schemeClr val="dk1"/>
                </a:solidFill>
                <a:uFillTx/>
                <a:latin typeface="Bahnschrift Condensed"/>
              </a:rPr>
              <a:t>Цель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Bahnschrift Condensed"/>
              </a:rPr>
              <a:t>: изучение военной истории страны, работа с фондом городского музея, с архивными документами.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u="sng" strike="noStrike">
                <a:solidFill>
                  <a:schemeClr val="dk1"/>
                </a:solidFill>
                <a:uFillTx/>
                <a:latin typeface="Bahnschrift Condensed"/>
              </a:rPr>
              <a:t>Исследовательская работа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sng" strike="noStrike">
                <a:solidFill>
                  <a:schemeClr val="dk1"/>
                </a:solidFill>
                <a:uFillTx/>
                <a:latin typeface="Bahnschrift Condensed"/>
              </a:rPr>
              <a:t>Цель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Bahnschrift Condensed"/>
              </a:rPr>
              <a:t>: изучение материалов о ВОВ, обработка и постановка на учет предметов ВОВ, изучение и разработка экскурсионного материала, создание экспозиций, передвижных выставок, учет и хранение фондов.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u="sng" strike="noStrike">
                <a:solidFill>
                  <a:schemeClr val="dk1"/>
                </a:solidFill>
                <a:uFillTx/>
                <a:latin typeface="Bahnschrift Condensed"/>
              </a:rPr>
              <a:t>Экскурсионная и просветительская деятельность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u="sng" strike="noStrike">
                <a:solidFill>
                  <a:schemeClr val="dk1"/>
                </a:solidFill>
                <a:uFillTx/>
                <a:latin typeface="Bahnschrift Condensed"/>
              </a:rPr>
              <a:t>Цель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Bahnschrift Condensed"/>
              </a:rPr>
              <a:t>: проведение тематических и обзорных экскурсий, уроков мужества, встреч с участниками боевых действий</a:t>
            </a: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400" b="0" u="none" strike="noStrike">
              <a:solidFill>
                <a:schemeClr val="lt1"/>
              </a:solidFill>
              <a:uFillTx/>
              <a:latin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Берлин">
  <a:themeElements>
    <a:clrScheme name="Берлин">
      <a:dk1>
        <a:srgbClr val="000000"/>
      </a:dk1>
      <a:lt1>
        <a:srgbClr val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70000"/>
                <a:lumMod val="100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tint val="94000"/>
                <a:lumMod val="102000"/>
              </a:schemeClr>
            </a:gs>
            <a:gs pos="50000">
              <a:schemeClr val="phClr">
                <a:shade val="100000"/>
                <a:lumMod val="100000"/>
              </a:schemeClr>
            </a:gs>
            <a:gs pos="100000">
              <a:schemeClr val="phClr">
                <a:shade val="78000"/>
                <a:lumMod val="99000"/>
              </a:schemeClr>
            </a:gs>
          </a:gsLst>
          <a:lin ang="5400000" scaled="0"/>
          <a:tileRect/>
        </a:gradFill>
      </a:fillStyleLst>
      <a:lnStyleLst>
        <a:ln w="9525" cap="flat" cmpd="sng" algn="ctr">
          <a:prstDash val="solid"/>
        </a:ln>
        <a:ln w="12700" cap="flat" cmpd="sng" algn="ctr">
          <a:prstDash val="solid"/>
        </a:ln>
        <a:ln w="1905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6000"/>
                <a:shade val="100000"/>
                <a:lumMod val="128000"/>
              </a:schemeClr>
            </a:gs>
            <a:gs pos="50000">
              <a:schemeClr val="phClr">
                <a:shade val="100000"/>
                <a:lumMod val="130000"/>
              </a:schemeClr>
            </a:gs>
            <a:gs pos="100000">
              <a:schemeClr val="phClr">
                <a:shade val="78000"/>
                <a:lumMod val="69000"/>
              </a:schemeClr>
            </a:gs>
          </a:gsLst>
          <a:lin ang="252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160</TotalTime>
  <Words>617</Words>
  <Application>Microsoft Office PowerPoint</Application>
  <PresentationFormat>Широкоэкранный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13</vt:i4>
      </vt:variant>
    </vt:vector>
  </HeadingPairs>
  <TitlesOfParts>
    <vt:vector size="37" baseType="lpstr">
      <vt:lpstr>Arial</vt:lpstr>
      <vt:lpstr>Bahnschrift Condensed</vt:lpstr>
      <vt:lpstr>Calibri</vt:lpstr>
      <vt:lpstr>Symbol</vt:lpstr>
      <vt:lpstr>Times New Roman</vt:lpstr>
      <vt:lpstr>Trebuchet MS</vt:lpstr>
      <vt:lpstr>Wingdings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Берлин</vt:lpstr>
      <vt:lpstr>Мобильный музей  «Музей в чемодане»</vt:lpstr>
      <vt:lpstr>Положение о музее</vt:lpstr>
      <vt:lpstr>Положение о музее</vt:lpstr>
      <vt:lpstr>Где-то в дальнем углу антресолей Дерматиновый, пылью покрыты Чемоданчик потертый, забытый В нем хранятся обрывки историй. «Ода о старом чемодане» Т. Лаврова</vt:lpstr>
      <vt:lpstr>Презентация PowerPoint</vt:lpstr>
      <vt:lpstr> </vt:lpstr>
      <vt:lpstr>Презентация PowerPoint</vt:lpstr>
      <vt:lpstr>Презентация PowerPoint</vt:lpstr>
      <vt:lpstr> Основные направления работы: </vt:lpstr>
      <vt:lpstr>Презентация PowerPoint</vt:lpstr>
      <vt:lpstr> </vt:lpstr>
      <vt:lpstr>Перечень основных мероприятий, организованных музеем школы  в направлении патриотического воспитания детей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Мобильный музей  «Музей в чемодане»</dc:title>
  <dc:subject/>
  <dc:creator>lytzenkolara@gmail.com</dc:creator>
  <dc:description/>
  <cp:lastModifiedBy>Nargiz Djavatova</cp:lastModifiedBy>
  <cp:revision>16</cp:revision>
  <dcterms:created xsi:type="dcterms:W3CDTF">2024-04-03T12:48:32Z</dcterms:created>
  <dcterms:modified xsi:type="dcterms:W3CDTF">2025-10-08T15:01:20Z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13</vt:i4>
  </property>
</Properties>
</file>